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embeddedFontLst>
    <p:embeddedFont>
      <p:font typeface="Tahom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Tahoma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Tahom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" name="Google Shape;4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4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1981200"/>
            <a:ext cx="7772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object on top, text on bottom" type="objOverTx">
  <p:cSld name="OBJECT_OVER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0" type="dt"/>
          </p:nvPr>
        </p:nvSpPr>
        <p:spPr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0" type="dt"/>
          </p:nvPr>
        </p:nvSpPr>
        <p:spPr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01625" y="1676400"/>
            <a:ext cx="8540750" cy="442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3048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553200" y="6245225"/>
            <a:ext cx="22860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31.jp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26.png"/><Relationship Id="rId5" Type="http://schemas.openxmlformats.org/officeDocument/2006/relationships/image" Target="../media/image21.jpg"/><Relationship Id="rId6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4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44.png"/><Relationship Id="rId5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42.png"/><Relationship Id="rId5" Type="http://schemas.openxmlformats.org/officeDocument/2006/relationships/image" Target="../media/image43.jpg"/><Relationship Id="rId6" Type="http://schemas.openxmlformats.org/officeDocument/2006/relationships/image" Target="../media/image7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37.jpg"/><Relationship Id="rId5" Type="http://schemas.openxmlformats.org/officeDocument/2006/relationships/image" Target="../media/image51.png"/><Relationship Id="rId6" Type="http://schemas.openxmlformats.org/officeDocument/2006/relationships/image" Target="../media/image5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46.png"/><Relationship Id="rId5" Type="http://schemas.openxmlformats.org/officeDocument/2006/relationships/image" Target="../media/image5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52.jpg"/><Relationship Id="rId5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53.png"/><Relationship Id="rId5" Type="http://schemas.openxmlformats.org/officeDocument/2006/relationships/image" Target="../media/image5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71.jpg"/><Relationship Id="rId5" Type="http://schemas.openxmlformats.org/officeDocument/2006/relationships/image" Target="../media/image5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61.png"/><Relationship Id="rId5" Type="http://schemas.openxmlformats.org/officeDocument/2006/relationships/image" Target="../media/image69.jpg"/><Relationship Id="rId6" Type="http://schemas.openxmlformats.org/officeDocument/2006/relationships/image" Target="../media/image6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Relationship Id="rId4" Type="http://schemas.openxmlformats.org/officeDocument/2006/relationships/image" Target="../media/image9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image" Target="../media/image66.jpg"/><Relationship Id="rId5" Type="http://schemas.openxmlformats.org/officeDocument/2006/relationships/image" Target="../media/image8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Relationship Id="rId4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image" Target="../media/image6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Relationship Id="rId4" Type="http://schemas.openxmlformats.org/officeDocument/2006/relationships/image" Target="../media/image65.png"/><Relationship Id="rId9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57.png"/><Relationship Id="rId7" Type="http://schemas.openxmlformats.org/officeDocument/2006/relationships/image" Target="../media/image68.png"/><Relationship Id="rId8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Relationship Id="rId4" Type="http://schemas.openxmlformats.org/officeDocument/2006/relationships/image" Target="../media/image73.png"/><Relationship Id="rId10" Type="http://schemas.openxmlformats.org/officeDocument/2006/relationships/image" Target="../media/image78.png"/><Relationship Id="rId9" Type="http://schemas.openxmlformats.org/officeDocument/2006/relationships/image" Target="../media/image76.jpg"/><Relationship Id="rId5" Type="http://schemas.openxmlformats.org/officeDocument/2006/relationships/image" Target="../media/image75.png"/><Relationship Id="rId6" Type="http://schemas.openxmlformats.org/officeDocument/2006/relationships/image" Target="../media/image82.png"/><Relationship Id="rId7" Type="http://schemas.openxmlformats.org/officeDocument/2006/relationships/image" Target="../media/image79.png"/><Relationship Id="rId8" Type="http://schemas.openxmlformats.org/officeDocument/2006/relationships/image" Target="../media/image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Relationship Id="rId4" Type="http://schemas.openxmlformats.org/officeDocument/2006/relationships/image" Target="../media/image81.jpg"/><Relationship Id="rId9" Type="http://schemas.openxmlformats.org/officeDocument/2006/relationships/image" Target="../media/image86.png"/><Relationship Id="rId5" Type="http://schemas.openxmlformats.org/officeDocument/2006/relationships/image" Target="../media/image80.jpg"/><Relationship Id="rId6" Type="http://schemas.openxmlformats.org/officeDocument/2006/relationships/image" Target="../media/image84.jpg"/><Relationship Id="rId7" Type="http://schemas.openxmlformats.org/officeDocument/2006/relationships/image" Target="../media/image85.png"/><Relationship Id="rId8" Type="http://schemas.openxmlformats.org/officeDocument/2006/relationships/image" Target="../media/image9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g"/><Relationship Id="rId4" Type="http://schemas.openxmlformats.org/officeDocument/2006/relationships/image" Target="../media/image88.jpg"/><Relationship Id="rId5" Type="http://schemas.openxmlformats.org/officeDocument/2006/relationships/image" Target="../media/image91.jpg"/><Relationship Id="rId6" Type="http://schemas.openxmlformats.org/officeDocument/2006/relationships/image" Target="../media/image95.jpg"/><Relationship Id="rId7" Type="http://schemas.openxmlformats.org/officeDocument/2006/relationships/image" Target="../media/image87.jpg"/><Relationship Id="rId8" Type="http://schemas.openxmlformats.org/officeDocument/2006/relationships/image" Target="../media/image9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jpg"/><Relationship Id="rId4" Type="http://schemas.openxmlformats.org/officeDocument/2006/relationships/image" Target="../media/image8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jpg"/><Relationship Id="rId4" Type="http://schemas.openxmlformats.org/officeDocument/2006/relationships/image" Target="../media/image9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Relationship Id="rId4" Type="http://schemas.openxmlformats.org/officeDocument/2006/relationships/hyperlink" Target="http://swift.sonoma.edu/" TargetMode="External"/><Relationship Id="rId10" Type="http://schemas.openxmlformats.org/officeDocument/2006/relationships/image" Target="../media/image94.jpg"/><Relationship Id="rId9" Type="http://schemas.openxmlformats.org/officeDocument/2006/relationships/hyperlink" Target="http://www.metroactive.com/papers/sonoma/01.12.05/blackholes-0502.html" TargetMode="External"/><Relationship Id="rId5" Type="http://schemas.openxmlformats.org/officeDocument/2006/relationships/hyperlink" Target="http://grb.sonoma.edu/" TargetMode="External"/><Relationship Id="rId6" Type="http://schemas.openxmlformats.org/officeDocument/2006/relationships/hyperlink" Target="http://gtn.sonoma.edu/" TargetMode="External"/><Relationship Id="rId7" Type="http://schemas.openxmlformats.org/officeDocument/2006/relationships/hyperlink" Target="http://gcn.gsfc.nasa.gov/" TargetMode="External"/><Relationship Id="rId8" Type="http://schemas.openxmlformats.org/officeDocument/2006/relationships/hyperlink" Target="http://imagine.gsfc.nasa.gov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9.jpg"/><Relationship Id="rId5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24.png"/><Relationship Id="rId5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ctrTitle"/>
          </p:nvPr>
        </p:nvSpPr>
        <p:spPr>
          <a:xfrm>
            <a:off x="685800" y="1981200"/>
            <a:ext cx="7772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1" lang="en-US" sz="44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Swift</a:t>
            </a: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View of the Universe</a:t>
            </a:r>
            <a:endParaRPr/>
          </a:p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 Lynn Cominsky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Physics and Astronomy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Sonoma State University</a:t>
            </a:r>
            <a:endParaRPr/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25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Catastrophic Mergers</a:t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247650" y="5449887"/>
            <a:ext cx="8896350" cy="7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Death spiral of 2 neutron stars or black holes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Possible origin of short bursts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 b="0" l="0" r="0" t="8772"/>
          <a:stretch/>
        </p:blipFill>
        <p:spPr>
          <a:xfrm>
            <a:off x="5224462" y="1473200"/>
            <a:ext cx="2673350" cy="36576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7" name="Google Shape;127;p16"/>
          <p:cNvSpPr txBox="1"/>
          <p:nvPr/>
        </p:nvSpPr>
        <p:spPr>
          <a:xfrm>
            <a:off x="5422900" y="5195887"/>
            <a:ext cx="2276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Credit: Aurore Simonnet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837" y="1498600"/>
            <a:ext cx="3733800" cy="2544762"/>
          </a:xfrm>
          <a:prstGeom prst="rect">
            <a:avLst/>
          </a:prstGeom>
          <a:noFill/>
          <a:ln cap="flat" cmpd="sng" w="38100">
            <a:solidFill>
              <a:srgbClr val="0000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9" name="Google Shape;129;p16"/>
          <p:cNvSpPr txBox="1"/>
          <p:nvPr/>
        </p:nvSpPr>
        <p:spPr>
          <a:xfrm>
            <a:off x="2928937" y="4173537"/>
            <a:ext cx="2276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Credit: Dana Berry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Swift Gamma-ray Burst Mission</a:t>
            </a:r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214312" y="4213225"/>
            <a:ext cx="8929687" cy="264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Studies Gamma-Ray Bursts with a </a:t>
            </a:r>
            <a:r>
              <a:rPr b="0" i="1" lang="en-US" sz="32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swift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response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Survey of “hard” X-ray sky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Nominal 2-year lifetime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2480" l="23152" r="0" t="0"/>
          <a:stretch/>
        </p:blipFill>
        <p:spPr>
          <a:xfrm>
            <a:off x="5700712" y="2986087"/>
            <a:ext cx="2608262" cy="6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7787" y="1560512"/>
            <a:ext cx="1263650" cy="10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487" y="1430337"/>
            <a:ext cx="3884612" cy="2647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258762" y="307975"/>
            <a:ext cx="8885237" cy="1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Swift Instruments</a:t>
            </a:r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414337" y="1328737"/>
            <a:ext cx="41148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Burst Alert Telescope (BAT)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Ultraviolet/Optical Telescope (UVOT)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X-ray Telescope (XRT)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Autonomous re-pointing, 20 - 70 sec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Onboard and ground triggers</a:t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950" y="1797050"/>
            <a:ext cx="3087687" cy="47402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6" name="Google Shape;146;p18"/>
          <p:cNvSpPr txBox="1"/>
          <p:nvPr/>
        </p:nvSpPr>
        <p:spPr>
          <a:xfrm>
            <a:off x="3741737" y="5348287"/>
            <a:ext cx="17526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in GSFC clean room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01625" y="228600"/>
            <a:ext cx="8510587" cy="1100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Observing Strategy</a:t>
            </a:r>
            <a:endParaRPr/>
          </a:p>
        </p:txBody>
      </p:sp>
      <p:grpSp>
        <p:nvGrpSpPr>
          <p:cNvPr id="152" name="Google Shape;152;p19"/>
          <p:cNvGrpSpPr/>
          <p:nvPr/>
        </p:nvGrpSpPr>
        <p:grpSpPr>
          <a:xfrm>
            <a:off x="571500" y="3587750"/>
            <a:ext cx="2019300" cy="2971800"/>
            <a:chOff x="384" y="2043"/>
            <a:chExt cx="1272" cy="1872"/>
          </a:xfrm>
        </p:grpSpPr>
        <p:grpSp>
          <p:nvGrpSpPr>
            <p:cNvPr id="153" name="Google Shape;153;p19"/>
            <p:cNvGrpSpPr/>
            <p:nvPr/>
          </p:nvGrpSpPr>
          <p:grpSpPr>
            <a:xfrm>
              <a:off x="384" y="2043"/>
              <a:ext cx="1272" cy="1373"/>
              <a:chOff x="384" y="2043"/>
              <a:chExt cx="1272" cy="1373"/>
            </a:xfrm>
          </p:grpSpPr>
          <p:pic>
            <p:nvPicPr>
              <p:cNvPr id="154" name="Google Shape;154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4" y="2304"/>
                <a:ext cx="1272" cy="11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" name="Google Shape;155;p19"/>
              <p:cNvSpPr txBox="1"/>
              <p:nvPr/>
            </p:nvSpPr>
            <p:spPr>
              <a:xfrm>
                <a:off x="432" y="2043"/>
                <a:ext cx="1168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 Burst Image</a:t>
                </a:r>
                <a:endParaRPr/>
              </a:p>
            </p:txBody>
          </p:sp>
        </p:grpSp>
        <p:sp>
          <p:nvSpPr>
            <p:cNvPr id="156" name="Google Shape;156;p19"/>
            <p:cNvSpPr txBox="1"/>
            <p:nvPr/>
          </p:nvSpPr>
          <p:spPr>
            <a:xfrm>
              <a:off x="678" y="3455"/>
              <a:ext cx="817" cy="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T&lt;10 sec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1" i="1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θ &lt; 4'</a:t>
              </a:r>
              <a:endParaRPr/>
            </a:p>
          </p:txBody>
        </p:sp>
      </p:grpSp>
      <p:sp>
        <p:nvSpPr>
          <p:cNvPr id="157" name="Google Shape;157;p19"/>
          <p:cNvSpPr txBox="1"/>
          <p:nvPr/>
        </p:nvSpPr>
        <p:spPr>
          <a:xfrm>
            <a:off x="185737" y="1203325"/>
            <a:ext cx="8958262" cy="222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  triggers on GRB, calculates position to &lt; 4 arcmin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Spacecraft autonomously slews to GRB position in 20-70 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XRT determines position to &lt; 5 arcseconds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UVOT images field, transmits finding chart to ground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19"/>
          <p:cNvGrpSpPr/>
          <p:nvPr/>
        </p:nvGrpSpPr>
        <p:grpSpPr>
          <a:xfrm>
            <a:off x="1295400" y="3503612"/>
            <a:ext cx="4433887" cy="3513137"/>
            <a:chOff x="864" y="2038"/>
            <a:chExt cx="2793" cy="2213"/>
          </a:xfrm>
        </p:grpSpPr>
        <p:grpSp>
          <p:nvGrpSpPr>
            <p:cNvPr id="159" name="Google Shape;159;p19"/>
            <p:cNvGrpSpPr/>
            <p:nvPr/>
          </p:nvGrpSpPr>
          <p:grpSpPr>
            <a:xfrm>
              <a:off x="864" y="2038"/>
              <a:ext cx="2793" cy="1423"/>
              <a:chOff x="864" y="2038"/>
              <a:chExt cx="2793" cy="1423"/>
            </a:xfrm>
          </p:grpSpPr>
          <p:grpSp>
            <p:nvGrpSpPr>
              <p:cNvPr id="160" name="Google Shape;160;p19"/>
              <p:cNvGrpSpPr/>
              <p:nvPr/>
            </p:nvGrpSpPr>
            <p:grpSpPr>
              <a:xfrm>
                <a:off x="864" y="2304"/>
                <a:ext cx="2793" cy="1157"/>
                <a:chOff x="864" y="2304"/>
                <a:chExt cx="2793" cy="1157"/>
              </a:xfrm>
            </p:grpSpPr>
            <p:grpSp>
              <p:nvGrpSpPr>
                <p:cNvPr id="161" name="Google Shape;161;p19"/>
                <p:cNvGrpSpPr/>
                <p:nvPr/>
              </p:nvGrpSpPr>
              <p:grpSpPr>
                <a:xfrm>
                  <a:off x="2352" y="2352"/>
                  <a:ext cx="1305" cy="1109"/>
                  <a:chOff x="929" y="1400"/>
                  <a:chExt cx="5339" cy="4360"/>
                </a:xfrm>
              </p:grpSpPr>
              <p:pic>
                <p:nvPicPr>
                  <p:cNvPr id="162" name="Google Shape;162;p19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929" y="1400"/>
                    <a:ext cx="5057" cy="43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63" name="Google Shape;163;p19"/>
                  <p:cNvGrpSpPr/>
                  <p:nvPr/>
                </p:nvGrpSpPr>
                <p:grpSpPr>
                  <a:xfrm>
                    <a:off x="2204" y="2922"/>
                    <a:ext cx="4064" cy="2712"/>
                    <a:chOff x="2204" y="2922"/>
                    <a:chExt cx="4064" cy="2712"/>
                  </a:xfrm>
                </p:grpSpPr>
                <p:sp>
                  <p:nvSpPr>
                    <p:cNvPr id="164" name="Google Shape;164;p19"/>
                    <p:cNvSpPr/>
                    <p:nvPr/>
                  </p:nvSpPr>
                  <p:spPr>
                    <a:xfrm>
                      <a:off x="2204" y="2922"/>
                      <a:ext cx="1743" cy="1645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accen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28750" lIns="57525" spcFirstLastPara="1" rIns="57525" wrap="square" tIns="2875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65" name="Google Shape;165;p19"/>
                    <p:cNvSpPr txBox="1"/>
                    <p:nvPr/>
                  </p:nvSpPr>
                  <p:spPr>
                    <a:xfrm>
                      <a:off x="3657" y="4361"/>
                      <a:ext cx="2611" cy="12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28750" lIns="57525" spcFirstLastPara="1" rIns="57525" wrap="square" tIns="2875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15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BAT Error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1500" u="non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Circle</a:t>
                      </a:r>
                      <a:endParaRPr/>
                    </a:p>
                  </p:txBody>
                </p:sp>
              </p:grpSp>
            </p:grpSp>
            <p:sp>
              <p:nvSpPr>
                <p:cNvPr id="166" name="Google Shape;166;p19"/>
                <p:cNvSpPr/>
                <p:nvPr/>
              </p:nvSpPr>
              <p:spPr>
                <a:xfrm>
                  <a:off x="864" y="2304"/>
                  <a:ext cx="336" cy="336"/>
                </a:xfrm>
                <a:prstGeom prst="rect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cxnSp>
              <p:nvCxnSpPr>
                <p:cNvPr id="167" name="Google Shape;167;p19"/>
                <p:cNvCxnSpPr/>
                <p:nvPr/>
              </p:nvCxnSpPr>
              <p:spPr>
                <a:xfrm>
                  <a:off x="1248" y="2688"/>
                  <a:ext cx="1056" cy="72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68" name="Google Shape;168;p19"/>
                <p:cNvCxnSpPr/>
                <p:nvPr/>
              </p:nvCxnSpPr>
              <p:spPr>
                <a:xfrm>
                  <a:off x="1248" y="2304"/>
                  <a:ext cx="1056" cy="4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69" name="Google Shape;169;p19"/>
              <p:cNvSpPr txBox="1"/>
              <p:nvPr/>
            </p:nvSpPr>
            <p:spPr>
              <a:xfrm>
                <a:off x="2562" y="2038"/>
                <a:ext cx="86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XRT Image</a:t>
                </a:r>
                <a:endParaRPr/>
              </a:p>
            </p:txBody>
          </p:sp>
        </p:grpSp>
        <p:sp>
          <p:nvSpPr>
            <p:cNvPr id="170" name="Google Shape;170;p19"/>
            <p:cNvSpPr txBox="1"/>
            <p:nvPr/>
          </p:nvSpPr>
          <p:spPr>
            <a:xfrm>
              <a:off x="2408" y="3503"/>
              <a:ext cx="1040" cy="7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T&lt;100 sec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1" i="1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θ &lt; 5''</a:t>
              </a:r>
              <a:endParaRPr b="1" i="1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1" name="Google Shape;171;p19"/>
          <p:cNvGrpSpPr/>
          <p:nvPr/>
        </p:nvGrpSpPr>
        <p:grpSpPr>
          <a:xfrm>
            <a:off x="4343400" y="3540125"/>
            <a:ext cx="3898900" cy="2782887"/>
            <a:chOff x="2760" y="2038"/>
            <a:chExt cx="2456" cy="1753"/>
          </a:xfrm>
        </p:grpSpPr>
        <p:sp>
          <p:nvSpPr>
            <p:cNvPr id="172" name="Google Shape;172;p19"/>
            <p:cNvSpPr txBox="1"/>
            <p:nvPr/>
          </p:nvSpPr>
          <p:spPr>
            <a:xfrm>
              <a:off x="4176" y="3503"/>
              <a:ext cx="104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T&lt;300 sec</a:t>
              </a:r>
              <a:endParaRPr/>
            </a:p>
          </p:txBody>
        </p:sp>
        <p:grpSp>
          <p:nvGrpSpPr>
            <p:cNvPr id="173" name="Google Shape;173;p19"/>
            <p:cNvGrpSpPr/>
            <p:nvPr/>
          </p:nvGrpSpPr>
          <p:grpSpPr>
            <a:xfrm>
              <a:off x="2760" y="2038"/>
              <a:ext cx="2310" cy="1370"/>
              <a:chOff x="2760" y="2038"/>
              <a:chExt cx="2310" cy="1370"/>
            </a:xfrm>
          </p:grpSpPr>
          <p:grpSp>
            <p:nvGrpSpPr>
              <p:cNvPr id="174" name="Google Shape;174;p19"/>
              <p:cNvGrpSpPr/>
              <p:nvPr/>
            </p:nvGrpSpPr>
            <p:grpSpPr>
              <a:xfrm>
                <a:off x="2760" y="2413"/>
                <a:ext cx="2279" cy="995"/>
                <a:chOff x="2760" y="2413"/>
                <a:chExt cx="2286" cy="995"/>
              </a:xfrm>
            </p:grpSpPr>
            <p:pic>
              <p:nvPicPr>
                <p:cNvPr id="175" name="Google Shape;175;p1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116" y="2413"/>
                  <a:ext cx="930" cy="9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6" name="Google Shape;176;p19"/>
                <p:cNvSpPr/>
                <p:nvPr/>
              </p:nvSpPr>
              <p:spPr>
                <a:xfrm>
                  <a:off x="2760" y="2736"/>
                  <a:ext cx="240" cy="240"/>
                </a:xfrm>
                <a:prstGeom prst="rect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cxnSp>
              <p:nvCxnSpPr>
                <p:cNvPr id="177" name="Google Shape;177;p19"/>
                <p:cNvCxnSpPr/>
                <p:nvPr/>
              </p:nvCxnSpPr>
              <p:spPr>
                <a:xfrm>
                  <a:off x="3024" y="2976"/>
                  <a:ext cx="1056" cy="432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78" name="Google Shape;178;p19"/>
                <p:cNvCxnSpPr/>
                <p:nvPr/>
              </p:nvCxnSpPr>
              <p:spPr>
                <a:xfrm flipH="1" rot="10800000">
                  <a:off x="3024" y="2448"/>
                  <a:ext cx="1056" cy="2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79" name="Google Shape;179;p19"/>
              <p:cNvSpPr txBox="1"/>
              <p:nvPr/>
            </p:nvSpPr>
            <p:spPr>
              <a:xfrm>
                <a:off x="4098" y="2038"/>
                <a:ext cx="972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UVOT Image</a:t>
                </a:r>
                <a:endParaRPr/>
              </a:p>
            </p:txBody>
          </p:sp>
        </p:grpSp>
      </p:grpSp>
      <p:sp>
        <p:nvSpPr>
          <p:cNvPr id="180" name="Google Shape;180;p19"/>
          <p:cNvSpPr/>
          <p:nvPr/>
        </p:nvSpPr>
        <p:spPr>
          <a:xfrm>
            <a:off x="577850" y="3994150"/>
            <a:ext cx="2005012" cy="1765300"/>
          </a:xfrm>
          <a:prstGeom prst="rect">
            <a:avLst/>
          </a:prstGeom>
          <a:noFill/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3609975" y="3994150"/>
            <a:ext cx="1973262" cy="1749425"/>
          </a:xfrm>
          <a:prstGeom prst="rect">
            <a:avLst/>
          </a:prstGeom>
          <a:noFill/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481762" y="4122737"/>
            <a:ext cx="1474787" cy="1571625"/>
          </a:xfrm>
          <a:prstGeom prst="rect">
            <a:avLst/>
          </a:prstGeom>
          <a:noFill/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631950" y="522287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Burst Alert Telescope</a:t>
            </a:r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>
            <a:off x="209550" y="1346200"/>
            <a:ext cx="4419600" cy="3276600"/>
            <a:chOff x="2928" y="1152"/>
            <a:chExt cx="2784" cy="2064"/>
          </a:xfrm>
        </p:grpSpPr>
        <p:sp>
          <p:nvSpPr>
            <p:cNvPr id="189" name="Google Shape;189;p20"/>
            <p:cNvSpPr/>
            <p:nvPr/>
          </p:nvSpPr>
          <p:spPr>
            <a:xfrm>
              <a:off x="2928" y="1152"/>
              <a:ext cx="2784" cy="206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107763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90" name="Google Shape;19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24" y="1204"/>
              <a:ext cx="2640" cy="19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0"/>
          <p:cNvSpPr txBox="1"/>
          <p:nvPr/>
        </p:nvSpPr>
        <p:spPr>
          <a:xfrm>
            <a:off x="0" y="4829175"/>
            <a:ext cx="7826375" cy="154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Detect &gt;100 GRBs per year </a:t>
            </a:r>
            <a:endParaRPr/>
          </a:p>
          <a:p>
            <a:pPr indent="-177800" lvl="1" marL="4572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Most sensitive gamma-ray imager ever</a:t>
            </a:r>
            <a:endParaRPr/>
          </a:p>
          <a:p>
            <a:pPr indent="-177800" lvl="1" marL="4572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CdZnTe detectors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5">
            <a:alphaModFix/>
          </a:blip>
          <a:srcRect b="0" l="0" r="12887" t="0"/>
          <a:stretch/>
        </p:blipFill>
        <p:spPr>
          <a:xfrm>
            <a:off x="4881562" y="1358900"/>
            <a:ext cx="40132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6786562" y="3786187"/>
            <a:ext cx="15398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Cyg X-3</a:t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6073775" y="2046287"/>
            <a:ext cx="15398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Cyg X-1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7299325" y="4908550"/>
            <a:ext cx="1603375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light image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1/5/05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0" y="1143000"/>
            <a:ext cx="2590800" cy="2428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07763">
              <a:schemeClr val="lt2"/>
            </a:outerShdw>
          </a:effectLst>
        </p:spPr>
      </p:pic>
      <p:sp>
        <p:nvSpPr>
          <p:cNvPr id="201" name="Google Shape;201;p21"/>
          <p:cNvSpPr txBox="1"/>
          <p:nvPr/>
        </p:nvSpPr>
        <p:spPr>
          <a:xfrm>
            <a:off x="1752600" y="304800"/>
            <a:ext cx="6096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BAT Hardware</a:t>
            </a:r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650" y="1190625"/>
            <a:ext cx="3862387" cy="426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07763">
              <a:srgbClr val="808080">
                <a:alpha val="49803"/>
              </a:srgbClr>
            </a:outerShdw>
          </a:effectLst>
        </p:spPr>
      </p:pic>
      <p:sp>
        <p:nvSpPr>
          <p:cNvPr id="203" name="Google Shape;203;p21"/>
          <p:cNvSpPr txBox="1"/>
          <p:nvPr/>
        </p:nvSpPr>
        <p:spPr>
          <a:xfrm>
            <a:off x="544512" y="5735637"/>
            <a:ext cx="1981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 Structure</a:t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5432425" y="3649662"/>
            <a:ext cx="2362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CdZnTe detectors</a:t>
            </a:r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6337" y="4098925"/>
            <a:ext cx="3200400" cy="213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07763">
              <a:srgbClr val="808080">
                <a:alpha val="49803"/>
              </a:srgbClr>
            </a:outerShdw>
          </a:effectLst>
        </p:spPr>
      </p:pic>
      <p:sp>
        <p:nvSpPr>
          <p:cNvPr id="206" name="Google Shape;206;p21"/>
          <p:cNvSpPr txBox="1"/>
          <p:nvPr/>
        </p:nvSpPr>
        <p:spPr>
          <a:xfrm>
            <a:off x="5508625" y="6299200"/>
            <a:ext cx="2743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Coded aperture mask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1612900" y="433387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BAT Specs</a:t>
            </a:r>
            <a:endParaRPr/>
          </a:p>
        </p:txBody>
      </p:sp>
      <p:grpSp>
        <p:nvGrpSpPr>
          <p:cNvPr id="212" name="Google Shape;212;p22"/>
          <p:cNvGrpSpPr/>
          <p:nvPr/>
        </p:nvGrpSpPr>
        <p:grpSpPr>
          <a:xfrm>
            <a:off x="1908175" y="1344612"/>
            <a:ext cx="5260975" cy="5160962"/>
            <a:chOff x="3120" y="2064"/>
            <a:chExt cx="2400" cy="2024"/>
          </a:xfrm>
        </p:grpSpPr>
        <p:sp>
          <p:nvSpPr>
            <p:cNvPr id="213" name="Google Shape;213;p22"/>
            <p:cNvSpPr/>
            <p:nvPr/>
          </p:nvSpPr>
          <p:spPr>
            <a:xfrm>
              <a:off x="3120" y="2112"/>
              <a:ext cx="2400" cy="192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71842">
                <a:schemeClr val="dk1"/>
              </a:outerShdw>
            </a:effectLst>
          </p:spPr>
          <p:txBody>
            <a:bodyPr anchorCtr="0" anchor="ctr" bIns="26775" lIns="57525" spcFirstLastPara="1" rIns="5752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14" name="Google Shape;214;p22"/>
            <p:cNvPicPr preferRelativeResize="0"/>
            <p:nvPr/>
          </p:nvPicPr>
          <p:blipFill rotWithShape="1">
            <a:blip r:embed="rId4">
              <a:alphaModFix/>
            </a:blip>
            <a:srcRect b="29" l="0" r="2540" t="0"/>
            <a:stretch/>
          </p:blipFill>
          <p:spPr>
            <a:xfrm>
              <a:off x="3160" y="2352"/>
              <a:ext cx="2248" cy="1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2"/>
            <p:cNvSpPr txBox="1"/>
            <p:nvPr/>
          </p:nvSpPr>
          <p:spPr>
            <a:xfrm>
              <a:off x="3694" y="2064"/>
              <a:ext cx="1154" cy="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57525" spcFirstLastPara="1" rIns="5752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 Characteristics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2181225" y="246062"/>
            <a:ext cx="531177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X-Ray Telescope</a:t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4">
            <a:alphaModFix/>
          </a:blip>
          <a:srcRect b="0" l="0" r="0" t="20972"/>
          <a:stretch/>
        </p:blipFill>
        <p:spPr>
          <a:xfrm>
            <a:off x="428625" y="1193800"/>
            <a:ext cx="4419600" cy="2619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07763">
              <a:srgbClr val="808080">
                <a:alpha val="49803"/>
              </a:srgbClr>
            </a:outerShdw>
          </a:effectLst>
        </p:spPr>
      </p:pic>
      <p:sp>
        <p:nvSpPr>
          <p:cNvPr id="222" name="Google Shape;222;p23"/>
          <p:cNvSpPr txBox="1"/>
          <p:nvPr/>
        </p:nvSpPr>
        <p:spPr>
          <a:xfrm>
            <a:off x="2667000" y="3417887"/>
            <a:ext cx="2152650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XRT in EMI test lab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5295900" y="1411287"/>
            <a:ext cx="2809875" cy="167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Arcsecond positions</a:t>
            </a:r>
            <a:endParaRPr/>
          </a:p>
          <a:p>
            <a:pPr indent="-177800" lvl="1" marL="4572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CCD spectroscopy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3625" y="4224337"/>
            <a:ext cx="3276600" cy="2343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07763">
              <a:schemeClr val="lt2">
                <a:alpha val="49803"/>
              </a:schemeClr>
            </a:outerShdw>
          </a:effectLst>
        </p:spPr>
      </p:pic>
      <p:sp>
        <p:nvSpPr>
          <p:cNvPr id="225" name="Google Shape;225;p23"/>
          <p:cNvSpPr txBox="1"/>
          <p:nvPr/>
        </p:nvSpPr>
        <p:spPr>
          <a:xfrm>
            <a:off x="5184775" y="3762375"/>
            <a:ext cx="3124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Grazing incidence mirrors</a:t>
            </a:r>
            <a:endParaRPr/>
          </a:p>
        </p:txBody>
      </p:sp>
      <p:grpSp>
        <p:nvGrpSpPr>
          <p:cNvPr id="226" name="Google Shape;226;p23"/>
          <p:cNvGrpSpPr/>
          <p:nvPr/>
        </p:nvGrpSpPr>
        <p:grpSpPr>
          <a:xfrm>
            <a:off x="790575" y="4167187"/>
            <a:ext cx="3400425" cy="2481262"/>
            <a:chOff x="516" y="2414"/>
            <a:chExt cx="2142" cy="1563"/>
          </a:xfrm>
        </p:grpSpPr>
        <p:pic>
          <p:nvPicPr>
            <p:cNvPr id="227" name="Google Shape;227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6" y="2414"/>
              <a:ext cx="2064" cy="1557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107763">
                <a:srgbClr val="808080">
                  <a:alpha val="49803"/>
                </a:srgbClr>
              </a:outerShdw>
            </a:effectLst>
          </p:spPr>
        </p:pic>
        <p:sp>
          <p:nvSpPr>
            <p:cNvPr id="228" name="Google Shape;228;p23"/>
            <p:cNvSpPr txBox="1"/>
            <p:nvPr/>
          </p:nvSpPr>
          <p:spPr>
            <a:xfrm>
              <a:off x="2082" y="3746"/>
              <a:ext cx="576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CCDs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1322387" y="212725"/>
            <a:ext cx="6591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X-ray Telescope (XRT)</a:t>
            </a:r>
            <a:endParaRPr/>
          </a:p>
        </p:txBody>
      </p:sp>
      <p:grpSp>
        <p:nvGrpSpPr>
          <p:cNvPr id="234" name="Google Shape;234;p24"/>
          <p:cNvGrpSpPr/>
          <p:nvPr/>
        </p:nvGrpSpPr>
        <p:grpSpPr>
          <a:xfrm>
            <a:off x="228600" y="1279525"/>
            <a:ext cx="4997450" cy="4616450"/>
            <a:chOff x="3024" y="1948"/>
            <a:chExt cx="2567" cy="2084"/>
          </a:xfrm>
        </p:grpSpPr>
        <p:sp>
          <p:nvSpPr>
            <p:cNvPr id="235" name="Google Shape;235;p24"/>
            <p:cNvSpPr/>
            <p:nvPr/>
          </p:nvSpPr>
          <p:spPr>
            <a:xfrm>
              <a:off x="3024" y="2016"/>
              <a:ext cx="2567" cy="2016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71842">
                <a:schemeClr val="dk1"/>
              </a:outerShdw>
            </a:effectLst>
          </p:spPr>
          <p:txBody>
            <a:bodyPr anchorCtr="0" anchor="ctr" bIns="26775" lIns="57525" spcFirstLastPara="1" rIns="5752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36" name="Google Shape;236;p24"/>
            <p:cNvPicPr preferRelativeResize="0"/>
            <p:nvPr/>
          </p:nvPicPr>
          <p:blipFill rotWithShape="1">
            <a:blip r:embed="rId4">
              <a:alphaModFix/>
            </a:blip>
            <a:srcRect b="29" l="0" r="2540" t="0"/>
            <a:stretch/>
          </p:blipFill>
          <p:spPr>
            <a:xfrm>
              <a:off x="3158" y="2226"/>
              <a:ext cx="2274" cy="17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4"/>
            <p:cNvSpPr txBox="1"/>
            <p:nvPr/>
          </p:nvSpPr>
          <p:spPr>
            <a:xfrm>
              <a:off x="3694" y="1948"/>
              <a:ext cx="1154" cy="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57525" spcFirstLastPara="1" rIns="5752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XRT Characteristics</a:t>
              </a:r>
              <a:endParaRPr/>
            </a:p>
          </p:txBody>
        </p:sp>
      </p:grpSp>
      <p:sp>
        <p:nvSpPr>
          <p:cNvPr id="238" name="Google Shape;238;p24"/>
          <p:cNvSpPr txBox="1"/>
          <p:nvPr/>
        </p:nvSpPr>
        <p:spPr>
          <a:xfrm>
            <a:off x="8637587" y="3697287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•</a:t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 rotWithShape="1">
          <a:blip r:embed="rId5">
            <a:alphaModFix/>
          </a:blip>
          <a:srcRect b="11055" l="18235" r="11489" t="9912"/>
          <a:stretch/>
        </p:blipFill>
        <p:spPr>
          <a:xfrm>
            <a:off x="5534025" y="1690687"/>
            <a:ext cx="3451225" cy="27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0" name="Google Shape;240;p24"/>
          <p:cNvSpPr txBox="1"/>
          <p:nvPr/>
        </p:nvSpPr>
        <p:spPr>
          <a:xfrm>
            <a:off x="7426325" y="4635500"/>
            <a:ext cx="1428750" cy="1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 A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light image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1/5/05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/>
        </p:nvSpPr>
        <p:spPr>
          <a:xfrm>
            <a:off x="4219575" y="4284662"/>
            <a:ext cx="4572000" cy="23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Arcsec imaging</a:t>
            </a:r>
            <a:endParaRPr/>
          </a:p>
          <a:p>
            <a:pPr indent="-152400" lvl="1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Grism spectroscopy</a:t>
            </a:r>
            <a:endParaRPr/>
          </a:p>
          <a:p>
            <a:pPr indent="-152400" lvl="1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mag sensitivity (1000 sec)</a:t>
            </a:r>
            <a:endParaRPr/>
          </a:p>
          <a:p>
            <a:pPr indent="-152400" lvl="1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Finding chart for other observers</a:t>
            </a:r>
            <a:endParaRPr/>
          </a:p>
        </p:txBody>
      </p:sp>
      <p:sp>
        <p:nvSpPr>
          <p:cNvPr id="246" name="Google Shape;246;p25"/>
          <p:cNvSpPr txBox="1"/>
          <p:nvPr>
            <p:ph type="title"/>
          </p:nvPr>
        </p:nvSpPr>
        <p:spPr>
          <a:xfrm>
            <a:off x="612775" y="56673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UV-Optical Telescope</a:t>
            </a:r>
            <a:endParaRPr/>
          </a:p>
        </p:txBody>
      </p:sp>
      <p:grpSp>
        <p:nvGrpSpPr>
          <p:cNvPr id="247" name="Google Shape;247;p25"/>
          <p:cNvGrpSpPr/>
          <p:nvPr/>
        </p:nvGrpSpPr>
        <p:grpSpPr>
          <a:xfrm>
            <a:off x="928687" y="1458912"/>
            <a:ext cx="3130550" cy="5181600"/>
            <a:chOff x="576" y="672"/>
            <a:chExt cx="1972" cy="3264"/>
          </a:xfrm>
        </p:grpSpPr>
        <p:pic>
          <p:nvPicPr>
            <p:cNvPr id="248" name="Google Shape;248;p25"/>
            <p:cNvPicPr preferRelativeResize="0"/>
            <p:nvPr/>
          </p:nvPicPr>
          <p:blipFill rotWithShape="1">
            <a:blip r:embed="rId4">
              <a:alphaModFix/>
            </a:blip>
            <a:srcRect b="0" l="35156" r="19531" t="0"/>
            <a:stretch/>
          </p:blipFill>
          <p:spPr>
            <a:xfrm>
              <a:off x="576" y="672"/>
              <a:ext cx="1972" cy="326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107763">
                <a:srgbClr val="808080">
                  <a:alpha val="49803"/>
                </a:srgbClr>
              </a:outerShdw>
            </a:effectLst>
          </p:spPr>
        </p:pic>
        <p:sp>
          <p:nvSpPr>
            <p:cNvPr id="249" name="Google Shape;249;p25"/>
            <p:cNvSpPr txBox="1"/>
            <p:nvPr/>
          </p:nvSpPr>
          <p:spPr>
            <a:xfrm>
              <a:off x="864" y="767"/>
              <a:ext cx="1404" cy="40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Installation of UVOT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onto Swift S/C</a:t>
              </a:r>
              <a:endParaRPr/>
            </a:p>
          </p:txBody>
        </p:sp>
      </p:grpSp>
      <p:sp>
        <p:nvSpPr>
          <p:cNvPr id="250" name="Google Shape;250;p25"/>
          <p:cNvSpPr/>
          <p:nvPr/>
        </p:nvSpPr>
        <p:spPr>
          <a:xfrm>
            <a:off x="1900237" y="142398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1" name="Google Shape;251;p25"/>
          <p:cNvCxnSpPr/>
          <p:nvPr/>
        </p:nvCxnSpPr>
        <p:spPr>
          <a:xfrm rot="10800000">
            <a:off x="6438900" y="2133600"/>
            <a:ext cx="952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52" name="Google Shape;252;p25"/>
          <p:cNvCxnSpPr/>
          <p:nvPr/>
        </p:nvCxnSpPr>
        <p:spPr>
          <a:xfrm>
            <a:off x="7696200" y="2133600"/>
            <a:ext cx="95885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53" name="Google Shape;253;p25"/>
          <p:cNvSpPr txBox="1"/>
          <p:nvPr/>
        </p:nvSpPr>
        <p:spPr>
          <a:xfrm>
            <a:off x="7370762" y="1981200"/>
            <a:ext cx="371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‘</a:t>
            </a:r>
            <a:endParaRPr/>
          </a:p>
        </p:txBody>
      </p:sp>
      <p:grpSp>
        <p:nvGrpSpPr>
          <p:cNvPr id="254" name="Google Shape;254;p25"/>
          <p:cNvGrpSpPr/>
          <p:nvPr/>
        </p:nvGrpSpPr>
        <p:grpSpPr>
          <a:xfrm>
            <a:off x="4710112" y="2028825"/>
            <a:ext cx="3352800" cy="2154237"/>
            <a:chOff x="2976" y="720"/>
            <a:chExt cx="2112" cy="1357"/>
          </a:xfrm>
        </p:grpSpPr>
        <p:pic>
          <p:nvPicPr>
            <p:cNvPr id="255" name="Google Shape;25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76" y="720"/>
              <a:ext cx="2112" cy="1357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107763">
                <a:schemeClr val="lt2">
                  <a:alpha val="49803"/>
                </a:schemeClr>
              </a:outerShdw>
            </a:effectLst>
          </p:spPr>
        </p:pic>
        <p:sp>
          <p:nvSpPr>
            <p:cNvPr id="256" name="Google Shape;256;p25"/>
            <p:cNvSpPr txBox="1"/>
            <p:nvPr/>
          </p:nvSpPr>
          <p:spPr>
            <a:xfrm>
              <a:off x="2978" y="1842"/>
              <a:ext cx="798" cy="2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Filter Wheel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Gamma rays: E &gt; 10</a:t>
            </a:r>
            <a:r>
              <a:rPr b="0" baseline="3000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eV</a:t>
            </a: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4">
            <a:alphaModFix/>
          </a:blip>
          <a:srcRect b="3918" l="0" r="0" t="16014"/>
          <a:stretch/>
        </p:blipFill>
        <p:spPr>
          <a:xfrm>
            <a:off x="823912" y="1981200"/>
            <a:ext cx="7494587" cy="457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54" name="Google Shape;54;p8"/>
          <p:cNvCxnSpPr/>
          <p:nvPr/>
        </p:nvCxnSpPr>
        <p:spPr>
          <a:xfrm>
            <a:off x="6807200" y="1190625"/>
            <a:ext cx="784225" cy="1016000"/>
          </a:xfrm>
          <a:prstGeom prst="straightConnector1">
            <a:avLst/>
          </a:prstGeom>
          <a:noFill/>
          <a:ln cap="sq" cmpd="sng" w="57150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568325" y="2984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UVOT</a:t>
            </a:r>
            <a:endParaRPr/>
          </a:p>
        </p:txBody>
      </p:sp>
      <p:grpSp>
        <p:nvGrpSpPr>
          <p:cNvPr id="262" name="Google Shape;262;p26"/>
          <p:cNvGrpSpPr/>
          <p:nvPr/>
        </p:nvGrpSpPr>
        <p:grpSpPr>
          <a:xfrm>
            <a:off x="263525" y="1208087"/>
            <a:ext cx="4799012" cy="4722812"/>
            <a:chOff x="2880" y="2064"/>
            <a:chExt cx="2592" cy="1968"/>
          </a:xfrm>
        </p:grpSpPr>
        <p:sp>
          <p:nvSpPr>
            <p:cNvPr id="263" name="Google Shape;263;p26"/>
            <p:cNvSpPr/>
            <p:nvPr/>
          </p:nvSpPr>
          <p:spPr>
            <a:xfrm>
              <a:off x="2880" y="2112"/>
              <a:ext cx="2592" cy="192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71842">
                <a:schemeClr val="dk1"/>
              </a:outerShdw>
            </a:effectLst>
          </p:spPr>
          <p:txBody>
            <a:bodyPr anchorCtr="0" anchor="ctr" bIns="26775" lIns="57525" spcFirstLastPara="1" rIns="5752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64" name="Google Shape;264;p26"/>
            <p:cNvPicPr preferRelativeResize="0"/>
            <p:nvPr/>
          </p:nvPicPr>
          <p:blipFill rotWithShape="1">
            <a:blip r:embed="rId4">
              <a:alphaModFix/>
            </a:blip>
            <a:srcRect b="4656" l="0" r="12581" t="0"/>
            <a:stretch/>
          </p:blipFill>
          <p:spPr>
            <a:xfrm>
              <a:off x="2928" y="2400"/>
              <a:ext cx="2496" cy="1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6"/>
            <p:cNvSpPr txBox="1"/>
            <p:nvPr/>
          </p:nvSpPr>
          <p:spPr>
            <a:xfrm>
              <a:off x="3598" y="2064"/>
              <a:ext cx="1154" cy="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57525" spcFirstLastPara="1" rIns="5752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UVOT</a:t>
              </a:r>
              <a:r>
                <a:rPr b="1" i="0" lang="en-US" sz="18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i="0" lang="en-US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Characteristics</a:t>
              </a:r>
              <a:endParaRPr/>
            </a:p>
          </p:txBody>
        </p:sp>
      </p:grpSp>
      <p:sp>
        <p:nvSpPr>
          <p:cNvPr id="266" name="Google Shape;266;p26"/>
          <p:cNvSpPr/>
          <p:nvPr/>
        </p:nvSpPr>
        <p:spPr>
          <a:xfrm>
            <a:off x="1900237" y="142398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1800" y="1270000"/>
            <a:ext cx="3059112" cy="307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68" name="Google Shape;268;p26"/>
          <p:cNvSpPr txBox="1"/>
          <p:nvPr/>
        </p:nvSpPr>
        <p:spPr>
          <a:xfrm>
            <a:off x="7232650" y="4587875"/>
            <a:ext cx="1279525" cy="1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M101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light image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2/1/05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1295400" y="274637"/>
            <a:ext cx="73914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Spacecraft with XRT &amp; UVOT Installed</a:t>
            </a:r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295400"/>
            <a:ext cx="3705225" cy="495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07763">
              <a:srgbClr val="808080">
                <a:alpha val="49803"/>
              </a:srgbClr>
            </a:outerShdw>
          </a:effectLst>
        </p:spPr>
      </p:pic>
      <p:pic>
        <p:nvPicPr>
          <p:cNvPr id="275" name="Google Shape;27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5412" y="1066800"/>
            <a:ext cx="3405187" cy="518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07763">
              <a:srgbClr val="80808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258762" y="468312"/>
            <a:ext cx="8885237" cy="1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Swift arrives at KSC</a:t>
            </a:r>
            <a:endParaRPr/>
          </a:p>
        </p:txBody>
      </p:sp>
      <p:pic>
        <p:nvPicPr>
          <p:cNvPr id="281" name="Google Shape;28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350" y="1539875"/>
            <a:ext cx="7526337" cy="5003800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82" name="Google Shape;282;p28"/>
          <p:cNvSpPr txBox="1"/>
          <p:nvPr/>
        </p:nvSpPr>
        <p:spPr>
          <a:xfrm>
            <a:off x="1828800" y="5989637"/>
            <a:ext cx="20716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7/29/04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258762" y="444500"/>
            <a:ext cx="8885237" cy="1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Swift at KSC</a:t>
            </a:r>
            <a:endParaRPr/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4">
            <a:alphaModFix/>
          </a:blip>
          <a:srcRect b="3934" l="0" r="0" t="11967"/>
          <a:stretch/>
        </p:blipFill>
        <p:spPr>
          <a:xfrm>
            <a:off x="2682875" y="1701800"/>
            <a:ext cx="3910012" cy="4946650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89" name="Google Shape;289;p29"/>
          <p:cNvSpPr txBox="1"/>
          <p:nvPr/>
        </p:nvSpPr>
        <p:spPr>
          <a:xfrm>
            <a:off x="6718300" y="3155950"/>
            <a:ext cx="151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</a:t>
            </a:r>
            <a:endParaRPr/>
          </a:p>
        </p:txBody>
      </p:sp>
      <p:cxnSp>
        <p:nvCxnSpPr>
          <p:cNvPr id="290" name="Google Shape;290;p29"/>
          <p:cNvCxnSpPr/>
          <p:nvPr/>
        </p:nvCxnSpPr>
        <p:spPr>
          <a:xfrm rot="10800000">
            <a:off x="5835650" y="3378200"/>
            <a:ext cx="989012" cy="0"/>
          </a:xfrm>
          <a:prstGeom prst="straightConnector1">
            <a:avLst/>
          </a:prstGeom>
          <a:noFill/>
          <a:ln cap="sq" cmpd="sng" w="38100">
            <a:solidFill>
              <a:srgbClr val="000099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1" name="Google Shape;291;p29"/>
          <p:cNvSpPr txBox="1"/>
          <p:nvPr/>
        </p:nvSpPr>
        <p:spPr>
          <a:xfrm>
            <a:off x="1166812" y="5654675"/>
            <a:ext cx="12493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Solar Panels</a:t>
            </a:r>
            <a:endParaRPr/>
          </a:p>
        </p:txBody>
      </p:sp>
      <p:cxnSp>
        <p:nvCxnSpPr>
          <p:cNvPr id="292" name="Google Shape;292;p29"/>
          <p:cNvCxnSpPr/>
          <p:nvPr/>
        </p:nvCxnSpPr>
        <p:spPr>
          <a:xfrm flipH="1" rot="10800000">
            <a:off x="2332037" y="5729287"/>
            <a:ext cx="1231900" cy="317500"/>
          </a:xfrm>
          <a:prstGeom prst="straightConnector1">
            <a:avLst/>
          </a:prstGeom>
          <a:noFill/>
          <a:ln cap="sq" cmpd="sng" w="38100">
            <a:solidFill>
              <a:srgbClr val="000099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3" name="Google Shape;293;p29"/>
          <p:cNvSpPr txBox="1"/>
          <p:nvPr/>
        </p:nvSpPr>
        <p:spPr>
          <a:xfrm>
            <a:off x="635000" y="1735137"/>
            <a:ext cx="1697037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Sunshade shielding UVOT &amp; XRT</a:t>
            </a:r>
            <a:endParaRPr/>
          </a:p>
        </p:txBody>
      </p:sp>
      <p:cxnSp>
        <p:nvCxnSpPr>
          <p:cNvPr id="294" name="Google Shape;294;p29"/>
          <p:cNvCxnSpPr/>
          <p:nvPr/>
        </p:nvCxnSpPr>
        <p:spPr>
          <a:xfrm>
            <a:off x="2332037" y="1997075"/>
            <a:ext cx="1195387" cy="876300"/>
          </a:xfrm>
          <a:prstGeom prst="straightConnector1">
            <a:avLst/>
          </a:prstGeom>
          <a:noFill/>
          <a:ln cap="sq" cmpd="sng" w="38100">
            <a:solidFill>
              <a:srgbClr val="000099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Florida becomes Hurricane Alley</a:t>
            </a:r>
            <a:endParaRPr/>
          </a:p>
        </p:txBody>
      </p:sp>
      <p:pic>
        <p:nvPicPr>
          <p:cNvPr id="300" name="Google Shape;30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7" y="2205037"/>
            <a:ext cx="3189287" cy="2549525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375" y="2205037"/>
            <a:ext cx="2971800" cy="2378075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02" name="Google Shape;302;p30"/>
          <p:cNvSpPr txBox="1"/>
          <p:nvPr/>
        </p:nvSpPr>
        <p:spPr>
          <a:xfrm>
            <a:off x="314325" y="4775200"/>
            <a:ext cx="17081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Charley 8/13</a:t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7161212" y="4775200"/>
            <a:ext cx="1524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Frances 9/4</a:t>
            </a:r>
            <a:endParaRPr/>
          </a:p>
        </p:txBody>
      </p:sp>
      <p:sp>
        <p:nvSpPr>
          <p:cNvPr id="304" name="Google Shape;304;p30"/>
          <p:cNvSpPr txBox="1"/>
          <p:nvPr/>
        </p:nvSpPr>
        <p:spPr>
          <a:xfrm>
            <a:off x="3775075" y="6219825"/>
            <a:ext cx="15811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Jeanne 9/25</a:t>
            </a:r>
            <a:endParaRPr/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8962" y="3948112"/>
            <a:ext cx="2868612" cy="2151062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Let’s launch anyway!</a:t>
            </a:r>
            <a:endParaRPr/>
          </a:p>
        </p:txBody>
      </p:sp>
      <p:pic>
        <p:nvPicPr>
          <p:cNvPr id="311" name="Google Shape;311;p31"/>
          <p:cNvPicPr preferRelativeResize="0"/>
          <p:nvPr/>
        </p:nvPicPr>
        <p:blipFill rotWithShape="1">
          <a:blip r:embed="rId4">
            <a:alphaModFix/>
          </a:blip>
          <a:srcRect b="6480" l="0" r="0" t="23399"/>
          <a:stretch/>
        </p:blipFill>
        <p:spPr>
          <a:xfrm>
            <a:off x="2462212" y="2093912"/>
            <a:ext cx="4308475" cy="4241800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12" name="Google Shape;312;p31"/>
          <p:cNvSpPr txBox="1"/>
          <p:nvPr/>
        </p:nvSpPr>
        <p:spPr>
          <a:xfrm>
            <a:off x="7102475" y="4419600"/>
            <a:ext cx="173672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just a little bit of wind…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title"/>
          </p:nvPr>
        </p:nvSpPr>
        <p:spPr>
          <a:xfrm>
            <a:off x="258762" y="508000"/>
            <a:ext cx="8885237" cy="1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Swift launch 11/20/04</a:t>
            </a:r>
            <a:endParaRPr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925" y="1571625"/>
            <a:ext cx="3346450" cy="5157787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4100" y="1562100"/>
            <a:ext cx="3994150" cy="5167312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0" name="Google Shape;320;p32"/>
          <p:cNvSpPr txBox="1"/>
          <p:nvPr/>
        </p:nvSpPr>
        <p:spPr>
          <a:xfrm>
            <a:off x="887412" y="1658937"/>
            <a:ext cx="11668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Fairing</a:t>
            </a:r>
            <a:endParaRPr/>
          </a:p>
        </p:txBody>
      </p:sp>
      <p:cxnSp>
        <p:nvCxnSpPr>
          <p:cNvPr id="321" name="Google Shape;321;p32"/>
          <p:cNvCxnSpPr/>
          <p:nvPr/>
        </p:nvCxnSpPr>
        <p:spPr>
          <a:xfrm>
            <a:off x="1236662" y="2132012"/>
            <a:ext cx="758825" cy="0"/>
          </a:xfrm>
          <a:prstGeom prst="straightConnector1">
            <a:avLst/>
          </a:prstGeom>
          <a:noFill/>
          <a:ln cap="sq" cmpd="sng" w="381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22" name="Google Shape;322;p32"/>
          <p:cNvSpPr txBox="1"/>
          <p:nvPr/>
        </p:nvSpPr>
        <p:spPr>
          <a:xfrm>
            <a:off x="280987" y="4048125"/>
            <a:ext cx="1787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Boosters</a:t>
            </a:r>
            <a:endParaRPr/>
          </a:p>
        </p:txBody>
      </p:sp>
      <p:cxnSp>
        <p:nvCxnSpPr>
          <p:cNvPr id="323" name="Google Shape;323;p32"/>
          <p:cNvCxnSpPr/>
          <p:nvPr/>
        </p:nvCxnSpPr>
        <p:spPr>
          <a:xfrm>
            <a:off x="1236662" y="4538662"/>
            <a:ext cx="758825" cy="0"/>
          </a:xfrm>
          <a:prstGeom prst="straightConnector1">
            <a:avLst/>
          </a:prstGeom>
          <a:noFill/>
          <a:ln cap="sq" cmpd="sng" w="381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775" y="971550"/>
            <a:ext cx="8567737" cy="57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258762" y="0"/>
            <a:ext cx="8885237" cy="1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Swift launch movie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Swift burst history</a:t>
            </a:r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4">
            <a:alphaModFix/>
          </a:blip>
          <a:srcRect b="15951" l="8251" r="8279" t="24451"/>
          <a:stretch/>
        </p:blipFill>
        <p:spPr>
          <a:xfrm>
            <a:off x="1646237" y="1273175"/>
            <a:ext cx="5827712" cy="5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Swift status in March 2005</a:t>
            </a:r>
            <a:endParaRPr/>
          </a:p>
        </p:txBody>
      </p:sp>
      <p:sp>
        <p:nvSpPr>
          <p:cNvPr id="341" name="Google Shape;341;p35"/>
          <p:cNvSpPr txBox="1"/>
          <p:nvPr>
            <p:ph idx="1" type="body"/>
          </p:nvPr>
        </p:nvSpPr>
        <p:spPr>
          <a:xfrm>
            <a:off x="341312" y="1349375"/>
            <a:ext cx="8802687" cy="516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instruments activated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 detection rate is 92 ± 20 GRBs/yr (cf. 100 predicted)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Triggers include long GRBs, short GRB, XRF, SGR, XRBs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 background is 12 kHz (cf. 17 kHz predicted)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Autonomous slewing enabled and working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23 GRBs imaged by BAT, 9 autonomous slews &amp; 3 ToO slews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 GRB positions good to ~1 arcmin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XRT GRB positions good to ~2 arcsec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UVOT GRB positions good to &lt;1 arcsec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Prompt GCN notices now enabled for BAT &amp; XRT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look direction soon to be a GCN notice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Observatory will be fully operational by Apr. 5, as promised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study Gamma rays?</a:t>
            </a:r>
            <a:endParaRPr/>
          </a:p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134937" y="2116137"/>
            <a:ext cx="6494462" cy="4513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Absorbed by the Earth’s atmosphere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rockets, balloons or satellites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 focus gamma rays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detectors: NaI or CsI crystals, silicon-strips, CdZnTe</a:t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9687" y="2039937"/>
            <a:ext cx="1905000" cy="3660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" name="Google Shape;62;p9"/>
          <p:cNvSpPr txBox="1"/>
          <p:nvPr/>
        </p:nvSpPr>
        <p:spPr>
          <a:xfrm>
            <a:off x="6313487" y="5776912"/>
            <a:ext cx="19050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Balloon experiment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 5 Swift bursts</a:t>
            </a:r>
            <a:b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7" name="Google Shape;347;p36"/>
          <p:cNvSpPr txBox="1"/>
          <p:nvPr>
            <p:ph idx="1" type="body"/>
          </p:nvPr>
        </p:nvSpPr>
        <p:spPr>
          <a:xfrm>
            <a:off x="247650" y="1227137"/>
            <a:ext cx="4821237" cy="27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GRB041219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fluence in top 1% of all bursts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duration in top 2% of all bursts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Optical and IR observations during prompt phase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6"/>
          <p:cNvPicPr preferRelativeResize="0"/>
          <p:nvPr/>
        </p:nvPicPr>
        <p:blipFill rotWithShape="1">
          <a:blip r:embed="rId4">
            <a:alphaModFix/>
          </a:blip>
          <a:srcRect b="18182" l="14117" r="29414" t="31822"/>
          <a:stretch/>
        </p:blipFill>
        <p:spPr>
          <a:xfrm>
            <a:off x="225425" y="4641850"/>
            <a:ext cx="1697037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 rotWithShape="1">
          <a:blip r:embed="rId5">
            <a:alphaModFix/>
          </a:blip>
          <a:srcRect b="18182" l="14117" r="29414" t="31822"/>
          <a:stretch/>
        </p:blipFill>
        <p:spPr>
          <a:xfrm>
            <a:off x="2028825" y="4624387"/>
            <a:ext cx="16954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 rotWithShape="1">
          <a:blip r:embed="rId6">
            <a:alphaModFix/>
          </a:blip>
          <a:srcRect b="18182" l="14117" r="29414" t="31822"/>
          <a:stretch/>
        </p:blipFill>
        <p:spPr>
          <a:xfrm>
            <a:off x="3797300" y="4611687"/>
            <a:ext cx="16954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 rotWithShape="1">
          <a:blip r:embed="rId7">
            <a:alphaModFix/>
          </a:blip>
          <a:srcRect b="18182" l="14117" r="29414" t="31822"/>
          <a:stretch/>
        </p:blipFill>
        <p:spPr>
          <a:xfrm>
            <a:off x="5583237" y="4629150"/>
            <a:ext cx="16954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 rotWithShape="1">
          <a:blip r:embed="rId8">
            <a:alphaModFix/>
          </a:blip>
          <a:srcRect b="18182" l="16473" r="29415" t="31822"/>
          <a:stretch/>
        </p:blipFill>
        <p:spPr>
          <a:xfrm>
            <a:off x="7404100" y="4627562"/>
            <a:ext cx="1612900" cy="192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/>
          <p:nvPr/>
        </p:nvSpPr>
        <p:spPr>
          <a:xfrm>
            <a:off x="2473325" y="3933825"/>
            <a:ext cx="925512" cy="908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gradFill>
                  <a:gsLst>
                    <a:gs pos="0">
                      <a:srgbClr val="FF9933"/>
                    </a:gs>
                    <a:gs pos="100000">
                      <a:srgbClr val="FFFF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*</a:t>
            </a:r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45100" y="1319212"/>
            <a:ext cx="3587750" cy="256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36"/>
          <p:cNvCxnSpPr/>
          <p:nvPr/>
        </p:nvCxnSpPr>
        <p:spPr>
          <a:xfrm flipH="1" rot="10800000">
            <a:off x="3432175" y="3465512"/>
            <a:ext cx="2070100" cy="801687"/>
          </a:xfrm>
          <a:prstGeom prst="straightConnector1">
            <a:avLst/>
          </a:prstGeom>
          <a:noFill/>
          <a:ln cap="sq" cmpd="sng" w="57150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 6 Swift bursts</a:t>
            </a:r>
            <a:b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1" name="Google Shape;361;p37"/>
          <p:cNvSpPr txBox="1"/>
          <p:nvPr>
            <p:ph idx="1" type="body"/>
          </p:nvPr>
        </p:nvSpPr>
        <p:spPr>
          <a:xfrm>
            <a:off x="247650" y="1227137"/>
            <a:ext cx="8896350" cy="75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GRB041223 – first x-ray afterglow</a:t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 rotWithShape="1">
          <a:blip r:embed="rId4">
            <a:alphaModFix/>
          </a:blip>
          <a:srcRect b="18182" l="14117" r="29414" t="31822"/>
          <a:stretch/>
        </p:blipFill>
        <p:spPr>
          <a:xfrm>
            <a:off x="371475" y="2400300"/>
            <a:ext cx="1697037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 rotWithShape="1">
          <a:blip r:embed="rId5">
            <a:alphaModFix/>
          </a:blip>
          <a:srcRect b="18182" l="14117" r="29414" t="32276"/>
          <a:stretch/>
        </p:blipFill>
        <p:spPr>
          <a:xfrm>
            <a:off x="6916737" y="2398712"/>
            <a:ext cx="1714500" cy="194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0475" y="2239962"/>
            <a:ext cx="3981450" cy="22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7"/>
          <p:cNvSpPr/>
          <p:nvPr/>
        </p:nvSpPr>
        <p:spPr>
          <a:xfrm>
            <a:off x="758825" y="1873250"/>
            <a:ext cx="925512" cy="908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gradFill>
                  <a:gsLst>
                    <a:gs pos="0">
                      <a:srgbClr val="FF9933"/>
                    </a:gs>
                    <a:gs pos="100000">
                      <a:srgbClr val="FFFF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*</a:t>
            </a:r>
          </a:p>
        </p:txBody>
      </p:sp>
      <p:pic>
        <p:nvPicPr>
          <p:cNvPr id="366" name="Google Shape;366;p37"/>
          <p:cNvPicPr preferRelativeResize="0"/>
          <p:nvPr/>
        </p:nvPicPr>
        <p:blipFill rotWithShape="1">
          <a:blip r:embed="rId7">
            <a:alphaModFix/>
          </a:blip>
          <a:srcRect b="18182" l="14706" r="29414" t="32095"/>
          <a:stretch/>
        </p:blipFill>
        <p:spPr>
          <a:xfrm>
            <a:off x="373062" y="4656137"/>
            <a:ext cx="16954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8">
            <a:alphaModFix/>
          </a:blip>
          <a:srcRect b="18182" l="14117" r="29414" t="31822"/>
          <a:stretch/>
        </p:blipFill>
        <p:spPr>
          <a:xfrm>
            <a:off x="2651125" y="4660900"/>
            <a:ext cx="16954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 rotWithShape="1">
          <a:blip r:embed="rId9">
            <a:alphaModFix/>
          </a:blip>
          <a:srcRect b="19983" l="13616" r="32671" t="33174"/>
          <a:stretch/>
        </p:blipFill>
        <p:spPr>
          <a:xfrm>
            <a:off x="4864100" y="4670425"/>
            <a:ext cx="1701800" cy="19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18312" y="4675187"/>
            <a:ext cx="1912937" cy="191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301625" y="228600"/>
            <a:ext cx="8510587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Next 5 bursts</a:t>
            </a:r>
            <a:endParaRPr/>
          </a:p>
        </p:txBody>
      </p:sp>
      <p:pic>
        <p:nvPicPr>
          <p:cNvPr descr="Light Curve" id="375" name="Google Shape;37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4822825"/>
            <a:ext cx="1843087" cy="189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 Curve" id="376" name="Google Shape;37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512" y="2962275"/>
            <a:ext cx="1603375" cy="1684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 Curve" id="377" name="Google Shape;37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1937" y="2947987"/>
            <a:ext cx="1612900" cy="16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6925" y="2554287"/>
            <a:ext cx="1735137" cy="173513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 txBox="1"/>
          <p:nvPr>
            <p:ph idx="1" type="body"/>
          </p:nvPr>
        </p:nvSpPr>
        <p:spPr>
          <a:xfrm>
            <a:off x="247650" y="1227137"/>
            <a:ext cx="8896350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GRB050126 – first redshift z=1.29 (Keck)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GRB050202 – first short burst – but no slew</a:t>
            </a:r>
            <a:endParaRPr/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1912" y="2557462"/>
            <a:ext cx="1731962" cy="173196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/>
          <p:nvPr/>
        </p:nvSpPr>
        <p:spPr>
          <a:xfrm>
            <a:off x="5902325" y="2136775"/>
            <a:ext cx="925512" cy="908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gradFill>
                  <a:gsLst>
                    <a:gs pos="0">
                      <a:srgbClr val="FF9933"/>
                    </a:gs>
                    <a:gs pos="100000">
                      <a:srgbClr val="FFFF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*</a:t>
            </a:r>
          </a:p>
        </p:txBody>
      </p:sp>
      <p:pic>
        <p:nvPicPr>
          <p:cNvPr id="382" name="Google Shape;382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38387" y="4537075"/>
            <a:ext cx="2184400" cy="2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8"/>
          <p:cNvSpPr txBox="1"/>
          <p:nvPr/>
        </p:nvSpPr>
        <p:spPr>
          <a:xfrm>
            <a:off x="4572000" y="4832350"/>
            <a:ext cx="433070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XRF050215b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Observed by Swift &amp; HETE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Epeak &lt; 30 keV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Very weak x-ray afterglow</a:t>
            </a: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600075" y="4006850"/>
            <a:ext cx="925512" cy="908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gradFill>
                  <a:gsLst>
                    <a:gs pos="0">
                      <a:srgbClr val="FF9933"/>
                    </a:gs>
                    <a:gs pos="100000">
                      <a:srgbClr val="FFFF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*</a:t>
            </a:r>
          </a:p>
        </p:txBody>
      </p:sp>
      <p:sp>
        <p:nvSpPr>
          <p:cNvPr id="385" name="Google Shape;385;p38"/>
          <p:cNvSpPr/>
          <p:nvPr/>
        </p:nvSpPr>
        <p:spPr>
          <a:xfrm>
            <a:off x="681037" y="2259012"/>
            <a:ext cx="925512" cy="908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gradFill>
                  <a:gsLst>
                    <a:gs pos="0">
                      <a:srgbClr val="FF9933"/>
                    </a:gs>
                    <a:gs pos="100000">
                      <a:srgbClr val="FFFF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*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type="title"/>
          </p:nvPr>
        </p:nvSpPr>
        <p:spPr>
          <a:xfrm>
            <a:off x="301625" y="228600"/>
            <a:ext cx="8510587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Most recent 7 bursts</a:t>
            </a:r>
            <a:endParaRPr/>
          </a:p>
        </p:txBody>
      </p:sp>
      <p:pic>
        <p:nvPicPr>
          <p:cNvPr descr="Light Curve" id="391" name="Google Shape;3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1537" y="1851025"/>
            <a:ext cx="15494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 Curve" id="392" name="Google Shape;39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0825" y="1936750"/>
            <a:ext cx="16129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 Curve" id="393" name="Google Shape;39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812" y="1916112"/>
            <a:ext cx="1785937" cy="1811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 Curve" id="394" name="Google Shape;39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9150" y="1944687"/>
            <a:ext cx="1787525" cy="178276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9"/>
          <p:cNvSpPr txBox="1"/>
          <p:nvPr>
            <p:ph idx="1" type="body"/>
          </p:nvPr>
        </p:nvSpPr>
        <p:spPr>
          <a:xfrm>
            <a:off x="247650" y="1227137"/>
            <a:ext cx="8896350" cy="75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GRB050315 – redshift 1.949 (Magellan)</a:t>
            </a:r>
            <a:endParaRPr/>
          </a:p>
        </p:txBody>
      </p:sp>
      <p:pic>
        <p:nvPicPr>
          <p:cNvPr descr="Light Curve" id="396" name="Google Shape;396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700" y="4724400"/>
            <a:ext cx="1900237" cy="19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9"/>
          <p:cNvSpPr/>
          <p:nvPr/>
        </p:nvSpPr>
        <p:spPr>
          <a:xfrm>
            <a:off x="663575" y="3910012"/>
            <a:ext cx="925512" cy="908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>
                  <a:noFill/>
                </a:ln>
                <a:gradFill>
                  <a:gsLst>
                    <a:gs pos="0">
                      <a:srgbClr val="FF9933"/>
                    </a:gs>
                    <a:gs pos="100000">
                      <a:srgbClr val="FFFF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Impact"/>
              </a:rPr>
              <a:t>*</a:t>
            </a:r>
          </a:p>
        </p:txBody>
      </p:sp>
      <p:sp>
        <p:nvSpPr>
          <p:cNvPr id="398" name="Google Shape;398;p39"/>
          <p:cNvSpPr txBox="1"/>
          <p:nvPr/>
        </p:nvSpPr>
        <p:spPr>
          <a:xfrm>
            <a:off x="2662237" y="4027487"/>
            <a:ext cx="6000750" cy="2465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GRB050318A –RXTE and Swift –Magellan redshift 1.44 – first UVOT afterglow detection!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GRB050319A –Japanese 14 inch telescope detects afterglow! - ROTSE detects 16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mag object 27 s after burst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Follow Up Network</a:t>
            </a:r>
            <a:endParaRPr/>
          </a:p>
        </p:txBody>
      </p:sp>
      <p:pic>
        <p:nvPicPr>
          <p:cNvPr id="404" name="Google Shape;404;p40"/>
          <p:cNvPicPr preferRelativeResize="0"/>
          <p:nvPr/>
        </p:nvPicPr>
        <p:blipFill rotWithShape="1">
          <a:blip r:embed="rId4">
            <a:alphaModFix/>
          </a:blip>
          <a:srcRect b="0" l="0" r="0" t="4948"/>
          <a:stretch/>
        </p:blipFill>
        <p:spPr>
          <a:xfrm>
            <a:off x="230187" y="1652587"/>
            <a:ext cx="8640762" cy="4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0"/>
          <p:cNvSpPr txBox="1"/>
          <p:nvPr/>
        </p:nvSpPr>
        <p:spPr>
          <a:xfrm>
            <a:off x="817562" y="6127750"/>
            <a:ext cx="77485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 members using telescopes that span the globe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Fly the Gamma-ray Skies</a:t>
            </a:r>
            <a:endParaRPr/>
          </a:p>
        </p:txBody>
      </p:sp>
      <p:sp>
        <p:nvSpPr>
          <p:cNvPr id="411" name="Google Shape;411;p41"/>
          <p:cNvSpPr txBox="1"/>
          <p:nvPr>
            <p:ph idx="1" type="body"/>
          </p:nvPr>
        </p:nvSpPr>
        <p:spPr>
          <a:xfrm>
            <a:off x="134937" y="4537075"/>
            <a:ext cx="8707437" cy="2103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 GRBs, SGRs, etc. on the Gamma-ray Coordinates Network or the GRB Skymap site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 the Global Telescope Network and monitor GRBs and Blazars over the Internet (later talk)</a:t>
            </a:r>
            <a:endParaRPr/>
          </a:p>
        </p:txBody>
      </p:sp>
      <p:pic>
        <p:nvPicPr>
          <p:cNvPr id="412" name="Google Shape;412;p41"/>
          <p:cNvPicPr preferRelativeResize="0"/>
          <p:nvPr/>
        </p:nvPicPr>
        <p:blipFill rotWithShape="1">
          <a:blip r:embed="rId4">
            <a:alphaModFix/>
          </a:blip>
          <a:srcRect b="20034" l="25226" r="12892" t="0"/>
          <a:stretch/>
        </p:blipFill>
        <p:spPr>
          <a:xfrm>
            <a:off x="5410200" y="1565275"/>
            <a:ext cx="3344862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more information:</a:t>
            </a:r>
            <a:endParaRPr/>
          </a:p>
        </p:txBody>
      </p:sp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134937" y="2195512"/>
            <a:ext cx="5559425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http://swift.sonoma.edu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http://grb.sonoma.edu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http://gtn.sonoma.edu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http://gcn.gsfc.nasa.gov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http://imagine.gsfc.nasa.gov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</a:pPr>
            <a:r>
              <a:rPr b="0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http://www.metroactive.com/papers/sonoma/01.12.05/blackholes-0502.html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-or Google Cominsky Bohemian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ynn R. Cominsky" id="419" name="Google Shape;419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00725" y="2141537"/>
            <a:ext cx="2565400" cy="3848100"/>
          </a:xfrm>
          <a:prstGeom prst="rect">
            <a:avLst/>
          </a:prstGeom>
          <a:noFill/>
          <a:ln cap="flat" cmpd="sng" w="38100">
            <a:solidFill>
              <a:srgbClr val="0000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20" name="Google Shape;420;p42"/>
          <p:cNvSpPr txBox="1"/>
          <p:nvPr/>
        </p:nvSpPr>
        <p:spPr>
          <a:xfrm>
            <a:off x="5722937" y="5959475"/>
            <a:ext cx="27289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Rory McNamara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4294967295" type="title"/>
          </p:nvPr>
        </p:nvSpPr>
        <p:spPr>
          <a:xfrm>
            <a:off x="304800" y="3048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Vela Program (1969-1979)</a:t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676400"/>
            <a:ext cx="3895725" cy="495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2912" y="1647825"/>
            <a:ext cx="4648200" cy="35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idx="4294967295" type="body"/>
          </p:nvPr>
        </p:nvSpPr>
        <p:spPr>
          <a:xfrm>
            <a:off x="4224337" y="5408612"/>
            <a:ext cx="4919662" cy="34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Discovered in 1971 while looking for nuclear test ban violations</a:t>
            </a:r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5167312" y="1785937"/>
            <a:ext cx="3294062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FIRST GAMMA-RAY BURST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BATSE Gamma-ray Burst Sky</a:t>
            </a:r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247650" y="5530850"/>
            <a:ext cx="88963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years of GRBs – no repeats in location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Birth cries of black holes?</a:t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4">
            <a:alphaModFix/>
          </a:blip>
          <a:srcRect b="0" l="0" r="0" t="10968"/>
          <a:stretch/>
        </p:blipFill>
        <p:spPr>
          <a:xfrm>
            <a:off x="1524000" y="1541462"/>
            <a:ext cx="5911850" cy="3862387"/>
          </a:xfrm>
          <a:prstGeom prst="rect">
            <a:avLst/>
          </a:prstGeom>
          <a:noFill/>
          <a:ln cap="flat" cmpd="sng" w="38100">
            <a:solidFill>
              <a:srgbClr val="0000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9" name="Google Shape;79;p11"/>
          <p:cNvSpPr txBox="1"/>
          <p:nvPr/>
        </p:nvSpPr>
        <p:spPr>
          <a:xfrm>
            <a:off x="5402262" y="1582737"/>
            <a:ext cx="19716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CGRO/BATSE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BATSE GRB Distribution</a:t>
            </a:r>
            <a:endParaRPr/>
          </a:p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4351337" y="1676400"/>
            <a:ext cx="4491037" cy="442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Shortest burst is 6 ms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Longest is 2000 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classes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Divide at ~2 seconds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Shorter bursts are “harder”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long bursts have “afterglows”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512" y="1952625"/>
            <a:ext cx="3716337" cy="3716337"/>
          </a:xfrm>
          <a:prstGeom prst="rect">
            <a:avLst/>
          </a:prstGeom>
          <a:noFill/>
          <a:ln cap="sq" cmpd="sng" w="28575">
            <a:solidFill>
              <a:srgbClr val="0000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7" name="Google Shape;87;p12"/>
          <p:cNvSpPr txBox="1"/>
          <p:nvPr/>
        </p:nvSpPr>
        <p:spPr>
          <a:xfrm>
            <a:off x="1509712" y="3035300"/>
            <a:ext cx="812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0.5 s</a:t>
            </a:r>
            <a:endParaRPr/>
          </a:p>
        </p:txBody>
      </p:sp>
      <p:sp>
        <p:nvSpPr>
          <p:cNvPr id="88" name="Google Shape;88;p12"/>
          <p:cNvSpPr txBox="1"/>
          <p:nvPr/>
        </p:nvSpPr>
        <p:spPr>
          <a:xfrm>
            <a:off x="2416175" y="4665662"/>
            <a:ext cx="812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35 s</a:t>
            </a:r>
            <a:endParaRPr/>
          </a:p>
        </p:txBody>
      </p:sp>
      <p:cxnSp>
        <p:nvCxnSpPr>
          <p:cNvPr id="89" name="Google Shape;89;p12"/>
          <p:cNvCxnSpPr/>
          <p:nvPr/>
        </p:nvCxnSpPr>
        <p:spPr>
          <a:xfrm>
            <a:off x="1828800" y="3354387"/>
            <a:ext cx="0" cy="433387"/>
          </a:xfrm>
          <a:prstGeom prst="straightConnector1">
            <a:avLst/>
          </a:prstGeom>
          <a:noFill/>
          <a:ln cap="sq" cmpd="sng" w="38100">
            <a:solidFill>
              <a:srgbClr val="000099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90" name="Google Shape;90;p12"/>
          <p:cNvCxnSpPr/>
          <p:nvPr/>
        </p:nvCxnSpPr>
        <p:spPr>
          <a:xfrm>
            <a:off x="2794000" y="4262437"/>
            <a:ext cx="0" cy="433387"/>
          </a:xfrm>
          <a:prstGeom prst="straightConnector1">
            <a:avLst/>
          </a:prstGeom>
          <a:noFill/>
          <a:ln cap="sq" cmpd="sng" w="38100">
            <a:solidFill>
              <a:srgbClr val="000099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sp>
        <p:nvSpPr>
          <p:cNvPr id="91" name="Google Shape;91;p12"/>
          <p:cNvSpPr txBox="1"/>
          <p:nvPr/>
        </p:nvSpPr>
        <p:spPr>
          <a:xfrm>
            <a:off x="1042987" y="5816600"/>
            <a:ext cx="20637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Briggs et al. 2002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X-ray Afterglows</a:t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247650" y="6110287"/>
            <a:ext cx="88963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Discovered in 1997 by BeppoSAX satellite </a:t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950" y="1550987"/>
            <a:ext cx="6356350" cy="3848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99" name="Google Shape;99;p13"/>
          <p:cNvSpPr txBox="1"/>
          <p:nvPr/>
        </p:nvSpPr>
        <p:spPr>
          <a:xfrm>
            <a:off x="1668462" y="5510212"/>
            <a:ext cx="245268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8.5 hours after GRB</a:t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5243512" y="5511800"/>
            <a:ext cx="245268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days later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Visible Light Afterglows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247650" y="5068887"/>
            <a:ext cx="8896350" cy="14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Fading visible light persists for months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Redshifts from host galaxies 🡪 distances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Record: z = 4.5 🡪 12 billion light years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112" y="1563687"/>
            <a:ext cx="3238500" cy="3232150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1112" y="1563687"/>
            <a:ext cx="3225800" cy="3232150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09" name="Google Shape;109;p14"/>
          <p:cNvCxnSpPr/>
          <p:nvPr/>
        </p:nvCxnSpPr>
        <p:spPr>
          <a:xfrm>
            <a:off x="2881312" y="2935287"/>
            <a:ext cx="1905000" cy="0"/>
          </a:xfrm>
          <a:prstGeom prst="straightConnector1">
            <a:avLst/>
          </a:prstGeom>
          <a:noFill/>
          <a:ln cap="sq" cmpd="sng" w="381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301625" y="228600"/>
            <a:ext cx="851058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Hypernova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247650" y="5410200"/>
            <a:ext cx="88963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Super-supernova – death of star ~ 100 M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 remaining after burst 🡪 afterglow</a:t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50" y="1662112"/>
            <a:ext cx="3990975" cy="27209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17" name="Google Shape;117;p15"/>
          <p:cNvSpPr txBox="1"/>
          <p:nvPr/>
        </p:nvSpPr>
        <p:spPr>
          <a:xfrm>
            <a:off x="2293937" y="4502150"/>
            <a:ext cx="2233612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Dana Berry</a:t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4112" y="1417637"/>
            <a:ext cx="3905250" cy="335756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19" name="Google Shape;119;p15"/>
          <p:cNvSpPr txBox="1"/>
          <p:nvPr/>
        </p:nvSpPr>
        <p:spPr>
          <a:xfrm>
            <a:off x="6589712" y="4875212"/>
            <a:ext cx="255428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D. Armbrecht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s">
  <a:themeElements>
    <a:clrScheme name="default">
      <a:dk1>
        <a:srgbClr val="FFFFFF"/>
      </a:dk1>
      <a:lt1>
        <a:srgbClr val="0000A4"/>
      </a:lt1>
      <a:dk2>
        <a:srgbClr val="B7E7FF"/>
      </a:dk2>
      <a:lt2>
        <a:srgbClr val="4D4D4D"/>
      </a:lt2>
      <a:accent1>
        <a:srgbClr val="0099CC"/>
      </a:accent1>
      <a:accent2>
        <a:srgbClr val="00CC99"/>
      </a:accent2>
      <a:accent3>
        <a:srgbClr val="0000A4"/>
      </a:accent3>
      <a:accent4>
        <a:srgbClr val="0099CC"/>
      </a:accent4>
      <a:accent5>
        <a:srgbClr val="00CC99"/>
      </a:accent5>
      <a:accent6>
        <a:srgbClr val="0000A4"/>
      </a:accent6>
      <a:hlink>
        <a:srgbClr val="FFCC00"/>
      </a:hlink>
      <a:folHlink>
        <a:srgbClr val="EE94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